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7" roundtripDataSignature="AMtx7mhLw7d6pPypVOLJv6Uc2mcwSjbAX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DA7CE9ED-A25F-4E4F-8969-9510354B831F}">
  <a:tblStyle styleId="{DA7CE9ED-A25F-4E4F-8969-9510354B831F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8EBF5"/>
          </a:solidFill>
        </a:fill>
      </a:tcStyle>
    </a:wholeTbl>
    <a:band1H>
      <a:tcTxStyle b="off" i="off"/>
      <a:tcStyle>
        <a:fill>
          <a:solidFill>
            <a:srgbClr val="CDD4EA"/>
          </a:solidFill>
        </a:fill>
      </a:tcStyle>
    </a:band1H>
    <a:band2H>
      <a:tcTxStyle b="off" i="off"/>
    </a:band2H>
    <a:band1V>
      <a:tcTxStyle b="off" i="off"/>
      <a:tcStyle>
        <a:fill>
          <a:solidFill>
            <a:srgbClr val="CDD4EA"/>
          </a:solidFill>
        </a:fill>
      </a:tcStyle>
    </a:band1V>
    <a:band2V>
      <a:tcTxStyle b="off" i="off"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 b="off" i="off"/>
    </a:seCell>
    <a:swCell>
      <a:tcTxStyle b="off" i="off"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</a:neCell>
    <a:nwCell>
      <a:tcTxStyle b="off" i="off"/>
    </a:nwCell>
  </a:tblStyle>
</a:tblStyleLst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7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7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7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7.jpg"/><Relationship Id="rId4" Type="http://schemas.openxmlformats.org/officeDocument/2006/relationships/image" Target="../media/image3.jpg"/><Relationship Id="rId10" Type="http://schemas.openxmlformats.org/officeDocument/2006/relationships/image" Target="../media/image5.png"/><Relationship Id="rId9" Type="http://schemas.openxmlformats.org/officeDocument/2006/relationships/image" Target="../media/image4.png"/><Relationship Id="rId5" Type="http://schemas.openxmlformats.org/officeDocument/2006/relationships/image" Target="../media/image2.jpg"/><Relationship Id="rId6" Type="http://schemas.openxmlformats.org/officeDocument/2006/relationships/image" Target="../media/image8.png"/><Relationship Id="rId7" Type="http://schemas.openxmlformats.org/officeDocument/2006/relationships/image" Target="../media/image6.png"/><Relationship Id="rId8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4176715" y="1066084"/>
            <a:ext cx="5305531" cy="3517832"/>
          </a:xfrm>
          <a:prstGeom prst="roundRect">
            <a:avLst>
              <a:gd fmla="val 9543" name="adj"/>
            </a:avLst>
          </a:prstGeom>
          <a:noFill/>
          <a:ln cap="flat" cmpd="sng" w="12700">
            <a:solidFill>
              <a:schemeClr val="accent5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85" name="Google Shape;85;p1"/>
          <p:cNvSpPr/>
          <p:nvPr/>
        </p:nvSpPr>
        <p:spPr>
          <a:xfrm>
            <a:off x="4114535" y="68999"/>
            <a:ext cx="5433027" cy="909414"/>
          </a:xfrm>
          <a:prstGeom prst="roundRect">
            <a:avLst>
              <a:gd fmla="val 31421" name="adj"/>
            </a:avLst>
          </a:prstGeom>
          <a:solidFill>
            <a:schemeClr val="accent5"/>
          </a:solidFill>
          <a:ln cap="flat" cmpd="sng" w="12700">
            <a:solidFill>
              <a:srgbClr val="33CCC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GB" sz="14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 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Phase </a:t>
            </a:r>
            <a:r>
              <a:rPr b="1" lang="en-GB" sz="100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2</a:t>
            </a:r>
            <a:r>
              <a:rPr b="1" i="0" lang="en-GB" sz="1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Tell Me About sheet  CYCLE A Terms </a:t>
            </a:r>
            <a:r>
              <a:rPr b="1" lang="en-GB" sz="100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1</a:t>
            </a:r>
            <a:r>
              <a:rPr b="1" i="0" lang="en-GB" sz="1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&amp; </a:t>
            </a:r>
            <a:r>
              <a:rPr b="1" lang="en-GB" sz="100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lang="en-GB" sz="160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How Did Brunel Make a Difference</a:t>
            </a:r>
            <a:r>
              <a:rPr b="1" i="0" lang="en-GB" sz="1600" u="none" cap="none" strike="noStrik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86" name="Google Shape;86;p1"/>
          <p:cNvGraphicFramePr/>
          <p:nvPr/>
        </p:nvGraphicFramePr>
        <p:xfrm>
          <a:off x="113972" y="133353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{DA7CE9ED-A25F-4E4F-8969-9510354B831F}</a:tableStyleId>
              </a:tblPr>
              <a:tblGrid>
                <a:gridCol w="1262525"/>
                <a:gridCol w="2723150"/>
              </a:tblGrid>
              <a:tr h="599050"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400" u="none" cap="none" strike="noStrike"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Vocabulary: </a:t>
                      </a:r>
                      <a:endParaRPr sz="1400" u="none" cap="none" strike="noStrike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400" u="none" cap="none" strike="noStrike"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Learn these words their meanings</a:t>
                      </a:r>
                      <a:endParaRPr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5"/>
                    </a:solidFill>
                  </a:tcPr>
                </a:tc>
                <a:tc hMerge="1"/>
              </a:tr>
              <a:tr h="2600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en-GB" sz="1200" u="none" cap="none" strike="noStrike"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Key Word</a:t>
                      </a:r>
                      <a:endParaRPr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en-GB" sz="1200" u="none" cap="none" strike="noStrike"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Definition</a:t>
                      </a:r>
                      <a:endParaRPr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843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/>
                        <a:t>significance</a:t>
                      </a:r>
                      <a:endParaRPr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/>
                        <a:t>Having a meaning or importance.</a:t>
                      </a:r>
                      <a:endParaRPr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633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Brunel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A significant engineer who built and designed bridges such as Clifton suspension bridge and the Great Western Railway. </a:t>
                      </a:r>
                      <a:endParaRPr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044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/>
                        <a:t>engineer</a:t>
                      </a:r>
                      <a:endParaRPr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/>
                        <a:t>A person who builds or </a:t>
                      </a:r>
                      <a:r>
                        <a:rPr lang="en-GB"/>
                        <a:t>designs machines</a:t>
                      </a:r>
                      <a:r>
                        <a:rPr lang="en-GB"/>
                        <a:t>, roads, bridges or vehicles. </a:t>
                      </a:r>
                      <a:endParaRPr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044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/>
                        <a:t>gorge</a:t>
                      </a:r>
                      <a:endParaRPr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/>
                        <a:t>A narrow valley with steep sides.</a:t>
                      </a:r>
                      <a:endParaRPr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077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/>
                        <a:t>Suspension bridge</a:t>
                      </a:r>
                      <a:endParaRPr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/>
                        <a:t>A bridge that has its road suspended (held up) by 2 or more cables passing over towers and anchored at the ends.</a:t>
                      </a:r>
                      <a:endParaRPr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044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/>
                        <a:t>Great Western Railway</a:t>
                      </a:r>
                      <a:endParaRPr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/>
                        <a:t>A railway line that links Bristol to London.</a:t>
                      </a:r>
                      <a:endParaRPr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044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/>
                        <a:t>SS Great Britain</a:t>
                      </a:r>
                      <a:endParaRPr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/>
                        <a:t>A passenger and cargo ship built in Bristol by Brunel.</a:t>
                      </a:r>
                      <a:endParaRPr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044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/>
                        <a:t>Bristol</a:t>
                      </a:r>
                      <a:endParaRPr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/>
                        <a:t>A city in southwest England.</a:t>
                      </a:r>
                      <a:endParaRPr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633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/>
                        <a:t>Victorian</a:t>
                      </a:r>
                      <a:endParaRPr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/>
                        <a:t>People who live during the reign of Queen Victoria.</a:t>
                      </a:r>
                      <a:endParaRPr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87" name="Google Shape;87;p1"/>
          <p:cNvSpPr/>
          <p:nvPr/>
        </p:nvSpPr>
        <p:spPr>
          <a:xfrm>
            <a:off x="9547550" y="3385950"/>
            <a:ext cx="2556900" cy="3382800"/>
          </a:xfrm>
          <a:prstGeom prst="roundRect">
            <a:avLst>
              <a:gd fmla="val 16667" name="adj"/>
            </a:avLst>
          </a:prstGeom>
          <a:noFill/>
          <a:ln cap="flat" cmpd="sng" w="12700">
            <a:solidFill>
              <a:schemeClr val="accent5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1" i="0" lang="en-GB" sz="1300" u="none" cap="none" strike="noStrik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BIG IDEAS:</a:t>
            </a:r>
            <a:endParaRPr b="1" i="0" sz="1100" u="sng" cap="none" strike="noStrike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u="sng">
                <a:latin typeface="Arial Rounded"/>
                <a:ea typeface="Arial Rounded"/>
                <a:cs typeface="Arial Rounded"/>
                <a:sym typeface="Arial Rounded"/>
              </a:rPr>
              <a:t>Materials, Processes and Investigation</a:t>
            </a:r>
            <a:endParaRPr b="1" u="sng"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Arial Rounded"/>
                <a:ea typeface="Arial Rounded"/>
                <a:cs typeface="Arial Rounded"/>
                <a:sym typeface="Arial Rounded"/>
              </a:rPr>
              <a:t>Through asking questions, making predictions, gathering information and analysing evidence we can understand the physical properties of the world around us.</a:t>
            </a:r>
            <a:endParaRPr sz="1100"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Arial Rounded"/>
                <a:ea typeface="Arial Rounded"/>
                <a:cs typeface="Arial Rounded"/>
                <a:sym typeface="Arial Rounded"/>
              </a:rPr>
              <a:t>We can understand physical processes and we can understand how we interact with them and how they shape our world. </a:t>
            </a:r>
            <a:endParaRPr sz="1100"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100">
                <a:latin typeface="Arial Rounded"/>
                <a:ea typeface="Arial Rounded"/>
                <a:cs typeface="Arial Rounded"/>
                <a:sym typeface="Arial Rounded"/>
              </a:rPr>
              <a:t>Within this Big Idea, our children will be exploring the concepts of:</a:t>
            </a:r>
            <a:endParaRPr b="1" sz="1100"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GB" sz="1100">
                <a:latin typeface="Arial Rounded"/>
                <a:ea typeface="Arial Rounded"/>
                <a:cs typeface="Arial Rounded"/>
                <a:sym typeface="Arial Rounded"/>
              </a:rPr>
              <a:t> purpose,  inheritance, impact</a:t>
            </a:r>
            <a:endParaRPr b="1" i="0" sz="1400" u="none" cap="none" strike="noStrike">
              <a:solidFill>
                <a:schemeClr val="dk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88" name="Google Shape;88;p1"/>
          <p:cNvSpPr/>
          <p:nvPr/>
        </p:nvSpPr>
        <p:spPr>
          <a:xfrm>
            <a:off x="9599750" y="133350"/>
            <a:ext cx="2401200" cy="3188400"/>
          </a:xfrm>
          <a:prstGeom prst="roundRect">
            <a:avLst>
              <a:gd fmla="val 31421" name="adj"/>
            </a:avLst>
          </a:prstGeom>
          <a:solidFill>
            <a:schemeClr val="accent5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sng" cap="none" strike="noStrik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sng" cap="none" strike="noStrik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sng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mini enquiries</a:t>
            </a:r>
            <a:endParaRPr b="1" i="0" sz="1600" u="sng" cap="none" strike="noStrik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70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What is a historian?</a:t>
            </a:r>
            <a:endParaRPr b="0" i="0" sz="1700" u="none" cap="none" strike="noStrik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70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Who was Brunel?</a:t>
            </a:r>
            <a:endParaRPr b="0" i="0" sz="1700" u="none" cap="none" strike="noStrik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70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What is an engineer?</a:t>
            </a:r>
            <a:endParaRPr sz="1700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70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How is it made?</a:t>
            </a:r>
            <a:endParaRPr sz="1700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70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How did Brunel make Bristol beautiful?</a:t>
            </a:r>
            <a:endParaRPr b="0" i="0" sz="1700" u="none" cap="none" strike="noStrik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0" i="1" sz="1100" u="none" cap="none" strike="noStrik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br>
              <a:rPr b="1" i="0" lang="en-GB" sz="14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</a:br>
            <a:endParaRPr b="1" i="0" sz="1400" u="sng" cap="none" strike="noStrik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315686" y="-174171"/>
            <a:ext cx="18473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"/>
          <p:cNvSpPr txBox="1"/>
          <p:nvPr/>
        </p:nvSpPr>
        <p:spPr>
          <a:xfrm flipH="1">
            <a:off x="7931747" y="1260200"/>
            <a:ext cx="16920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lang="en-GB" sz="160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Impact on society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p1"/>
          <p:cNvSpPr txBox="1"/>
          <p:nvPr/>
        </p:nvSpPr>
        <p:spPr>
          <a:xfrm flipH="1">
            <a:off x="4099654" y="3321757"/>
            <a:ext cx="1548000" cy="83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lang="en-GB" sz="160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Primary and secondary resources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A green logo with white text&#10;&#10;Description automatically generated" id="92" name="Google Shape;92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204124" y="130087"/>
            <a:ext cx="386912" cy="32422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blue and white logo&#10;&#10;Description automatically generated" id="93" name="Google Shape;93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638913" y="132628"/>
            <a:ext cx="386912" cy="32168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logo with a tree and text&#10;&#10;Description automatically generated" id="94" name="Google Shape;94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073702" y="133353"/>
            <a:ext cx="389692" cy="317148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422600" y="1236424"/>
            <a:ext cx="1691899" cy="950044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398049" y="1491097"/>
            <a:ext cx="1236375" cy="1245769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7266132" y="3232044"/>
            <a:ext cx="1342134" cy="950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"/>
          <p:cNvPicPr preferRelativeResize="0"/>
          <p:nvPr/>
        </p:nvPicPr>
        <p:blipFill rotWithShape="1">
          <a:blip r:embed="rId9">
            <a:alphaModFix/>
          </a:blip>
          <a:srcRect b="24528" l="0" r="24511" t="0"/>
          <a:stretch/>
        </p:blipFill>
        <p:spPr>
          <a:xfrm>
            <a:off x="5705577" y="3495700"/>
            <a:ext cx="933350" cy="831000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"/>
          <p:cNvSpPr txBox="1"/>
          <p:nvPr/>
        </p:nvSpPr>
        <p:spPr>
          <a:xfrm flipH="1">
            <a:off x="5634414" y="2338601"/>
            <a:ext cx="1924500" cy="83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Changes over time – what and how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0" name="Google Shape;100;p1"/>
          <p:cNvSpPr txBox="1"/>
          <p:nvPr/>
        </p:nvSpPr>
        <p:spPr>
          <a:xfrm flipH="1">
            <a:off x="6810110" y="3972558"/>
            <a:ext cx="15480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lang="en-GB" sz="160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Map work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1" name="Google Shape;101;p1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7961148" y="2444470"/>
            <a:ext cx="1236372" cy="824044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1"/>
          <p:cNvSpPr txBox="1"/>
          <p:nvPr/>
        </p:nvSpPr>
        <p:spPr>
          <a:xfrm>
            <a:off x="4200900" y="4631450"/>
            <a:ext cx="5221500" cy="198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Tell me why Brunel was a </a:t>
            </a: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significant</a:t>
            </a: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person?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did the Clifton suspension bridge change the lives of people living in Bristol?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did the Great Western Railway (GWR) make a difference to the people living in Bristol?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2019-03-22T07:10:13Z</dcterms:created>
  <dc:creator>Paul Usher</dc:creator>
</cp:coreProperties>
</file>